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2"/>
  </p:notesMasterIdLst>
  <p:sldIdLst>
    <p:sldId id="259" r:id="rId5"/>
    <p:sldId id="264" r:id="rId6"/>
    <p:sldId id="261" r:id="rId7"/>
    <p:sldId id="267" r:id="rId8"/>
    <p:sldId id="268" r:id="rId9"/>
    <p:sldId id="269" r:id="rId10"/>
    <p:sldId id="266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B14"/>
    <a:srgbClr val="0070C0"/>
    <a:srgbClr val="7F7F7F"/>
    <a:srgbClr val="00B050"/>
    <a:srgbClr val="7878DE"/>
    <a:srgbClr val="000000"/>
    <a:srgbClr val="FF0000"/>
    <a:srgbClr val="00C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8" autoAdjust="0"/>
  </p:normalViewPr>
  <p:slideViewPr>
    <p:cSldViewPr>
      <p:cViewPr varScale="1">
        <p:scale>
          <a:sx n="104" d="100"/>
          <a:sy n="104" d="100"/>
        </p:scale>
        <p:origin x="94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33CEC3-194D-42E8-B015-1EE1067D4A31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06B568-0447-49A4-86F7-DE8AC9331F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84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1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858180" cy="64294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4286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2000240"/>
            <a:ext cx="7858180" cy="42862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4286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14286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14286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14286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14286B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783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5A026F-20DE-864E-9255-C7760D03C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1639"/>
            <a:ext cx="9291551" cy="87692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1" y="1852083"/>
            <a:ext cx="1935680" cy="27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5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761288" y="6524625"/>
            <a:ext cx="1274762" cy="279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z="1200" dirty="0">
                <a:solidFill>
                  <a:srgbClr val="0019B0"/>
                </a:solidFill>
                <a:latin typeface="Arial" charset="0"/>
                <a:cs typeface="Arial" charset="0"/>
              </a:rPr>
              <a:t>DTA / Page </a:t>
            </a:r>
            <a:fld id="{C0CA6D85-6003-4327-A681-BAB0A1B6FFBE}" type="slidenum">
              <a:rPr lang="fr-FR" sz="1200" smtClean="0">
                <a:solidFill>
                  <a:srgbClr val="0019B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 sz="1200" dirty="0">
              <a:solidFill>
                <a:srgbClr val="0019B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7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.inf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2797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BA2AB1F-221A-4157-A77A-9D9BC3FEAA3D}"/>
              </a:ext>
            </a:extLst>
          </p:cNvPr>
          <p:cNvSpPr txBox="1"/>
          <p:nvPr/>
        </p:nvSpPr>
        <p:spPr>
          <a:xfrm>
            <a:off x="755576" y="4365105"/>
            <a:ext cx="7632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icrosoft YaHei"/>
                <a:cs typeface="Arial" charset="0"/>
              </a:rPr>
              <a:t>Exclusion Temporaire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icrosoft YaHei"/>
                <a:cs typeface="Arial" charset="0"/>
              </a:rPr>
              <a:t>SAISON 2025/2026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icrosoft YaHei"/>
              <a:cs typeface="Arial" charset="0"/>
            </a:endParaRPr>
          </a:p>
        </p:txBody>
      </p:sp>
      <p:pic>
        <p:nvPicPr>
          <p:cNvPr id="2" name="Picture 2" descr="Saison 2021-2022">
            <a:extLst>
              <a:ext uri="{FF2B5EF4-FFF2-40B4-BE49-F238E27FC236}">
                <a16:creationId xmlns:a16="http://schemas.microsoft.com/office/drawing/2014/main" id="{F92D27E0-D93C-98B4-50FF-D7051E4A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9219" l="0" r="97449">
                        <a14:foregroundMark x1="70593" y1="836" x2="71429" y2="781"/>
                        <a14:foregroundMark x1="0" y1="5469" x2="41565" y2="2741"/>
                        <a14:foregroundMark x1="76772" y1="2059" x2="95918" y2="6641"/>
                        <a14:foregroundMark x1="95918" y1="6641" x2="98980" y2="56250"/>
                        <a14:foregroundMark x1="98980" y1="56250" x2="87755" y2="80469"/>
                        <a14:foregroundMark x1="87755" y1="80469" x2="69965" y2="93800"/>
                        <a14:foregroundMark x1="31337" y1="92061" x2="26020" y2="91016"/>
                        <a14:foregroundMark x1="59561" y1="97609" x2="36695" y2="93114"/>
                        <a14:foregroundMark x1="62579" y1="98203" x2="61391" y2="97969"/>
                        <a14:foregroundMark x1="26020" y1="91016" x2="8673" y2="68359"/>
                        <a14:foregroundMark x1="8673" y1="68359" x2="510" y2="11719"/>
                        <a14:foregroundMark x1="32617" y1="90698" x2="71939" y2="91406"/>
                        <a14:foregroundMark x1="28571" y1="90625" x2="32606" y2="90698"/>
                        <a14:foregroundMark x1="71939" y1="91406" x2="38265" y2="85547"/>
                        <a14:foregroundMark x1="62865" y1="95357" x2="64796" y2="95313"/>
                        <a14:foregroundMark x1="59287" y1="95439" x2="59541" y2="95433"/>
                        <a14:foregroundMark x1="33969" y1="96017" x2="57785" y2="95473"/>
                        <a14:foregroundMark x1="57652" y1="95313" x2="50000" y2="95313"/>
                        <a14:foregroundMark x1="59409" y1="95313" x2="59183" y2="95313"/>
                        <a14:foregroundMark x1="64796" y1="95313" x2="62817" y2="95313"/>
                        <a14:foregroundMark x1="58163" y1="17578" x2="89796" y2="21484"/>
                        <a14:foregroundMark x1="89796" y1="21484" x2="98469" y2="50000"/>
                        <a14:foregroundMark x1="98469" y1="50000" x2="84694" y2="76172"/>
                        <a14:foregroundMark x1="41637" y1="2828" x2="40306" y2="2734"/>
                        <a14:foregroundMark x1="95918" y1="6641" x2="74149" y2="5112"/>
                        <a14:foregroundMark x1="40306" y1="2734" x2="6633" y2="8203"/>
                        <a14:foregroundMark x1="6633" y1="8203" x2="29082" y2="25781"/>
                        <a14:foregroundMark x1="29082" y1="25781" x2="96939" y2="17578"/>
                        <a14:foregroundMark x1="19388" y1="8203" x2="75510" y2="8203"/>
                        <a14:foregroundMark x1="75510" y1="8203" x2="36224" y2="20313"/>
                        <a14:foregroundMark x1="36224" y1="20313" x2="36224" y2="20313"/>
                        <a14:foregroundMark x1="25000" y1="3125" x2="42365" y2="3703"/>
                        <a14:foregroundMark x1="34694" y1="57422" x2="71939" y2="70313"/>
                        <a14:foregroundMark x1="31633" y1="50781" x2="67347" y2="42578"/>
                        <a14:foregroundMark x1="76020" y1="36328" x2="38776" y2="37500"/>
                        <a14:foregroundMark x1="38776" y1="37500" x2="25000" y2="57422"/>
                        <a14:foregroundMark x1="25000" y1="57422" x2="68367" y2="67969"/>
                        <a14:foregroundMark x1="68367" y1="67969" x2="73980" y2="42188"/>
                        <a14:foregroundMark x1="73980" y1="42188" x2="63265" y2="71094"/>
                        <a14:foregroundMark x1="63265" y1="71094" x2="34184" y2="85547"/>
                        <a14:foregroundMark x1="34184" y1="85547" x2="69898" y2="88281"/>
                        <a14:foregroundMark x1="69898" y1="88281" x2="71429" y2="87891"/>
                        <a14:foregroundMark x1="21939" y1="37109" x2="14286" y2="62109"/>
                        <a14:foregroundMark x1="14286" y1="62109" x2="35204" y2="76563"/>
                        <a14:foregroundMark x1="35204" y1="76563" x2="35204" y2="68359"/>
                        <a14:foregroundMark x1="16327" y1="38281" x2="44898" y2="38281"/>
                        <a14:foregroundMark x1="44898" y1="38281" x2="74490" y2="50000"/>
                        <a14:foregroundMark x1="74490" y1="50000" x2="80612" y2="33984"/>
                        <a14:foregroundMark x1="76020" y1="27734" x2="84694" y2="56250"/>
                        <a14:foregroundMark x1="84694" y1="56250" x2="56122" y2="60938"/>
                        <a14:foregroundMark x1="20408" y1="77734" x2="83163" y2="75000"/>
                        <a14:foregroundMark x1="21429" y1="66406" x2="72449" y2="66797"/>
                        <a14:foregroundMark x1="47959" y1="28516" x2="47959" y2="28516"/>
                        <a14:foregroundMark x1="69388" y1="30859" x2="69388" y2="30859"/>
                        <a14:foregroundMark x1="24490" y1="80078" x2="51020" y2="80859"/>
                        <a14:foregroundMark x1="51020" y1="80859" x2="89286" y2="77734"/>
                        <a14:foregroundMark x1="31122" y1="70703" x2="84184" y2="69922"/>
                        <a14:foregroundMark x1="84184" y1="69922" x2="84184" y2="69922"/>
                        <a14:foregroundMark x1="30102" y1="63672" x2="74490" y2="62891"/>
                        <a14:foregroundMark x1="74490" y1="62891" x2="80102" y2="63281"/>
                        <a14:foregroundMark x1="40306" y1="72656" x2="80612" y2="70703"/>
                        <a14:foregroundMark x1="50510" y1="99219" x2="50510" y2="99219"/>
                        <a14:backgroundMark x1="32653" y1="97266" x2="30612" y2="98828"/>
                        <a14:backgroundMark x1="63265" y1="99609" x2="69898" y2="99219"/>
                        <a14:backgroundMark x1="62755" y1="99609" x2="61224" y2="99609"/>
                        <a14:backgroundMark x1="65816" y1="98047" x2="63265" y2="98828"/>
                        <a14:backgroundMark x1="27551" y1="96094" x2="33163" y2="96875"/>
                        <a14:backgroundMark x1="2551" y1="1953" x2="2551" y2="1953"/>
                        <a14:backgroundMark x1="98469" y1="2344" x2="98469" y2="2344"/>
                        <a14:backgroundMark x1="75000" y1="0" x2="75000" y2="0"/>
                        <a14:backgroundMark x1="69898" y1="0" x2="39286" y2="0"/>
                        <a14:backgroundMark x1="39286" y1="0" x2="39286" y2="0"/>
                        <a14:backgroundMark x1="72959" y1="391" x2="72959" y2="391"/>
                        <a14:backgroundMark x1="71429" y1="781" x2="77551" y2="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039316" cy="13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symbole, Emblème, logo, écusson&#10;&#10;Le contenu généré par l’IA peut être incorrect.">
            <a:extLst>
              <a:ext uri="{FF2B5EF4-FFF2-40B4-BE49-F238E27FC236}">
                <a16:creationId xmlns:a16="http://schemas.microsoft.com/office/drawing/2014/main" id="{78EF044A-5885-A1BA-81E9-41BB7605E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156" y1="34221" x2="62915" y2="40368"/>
                        <a14:foregroundMark x1="62915" y1="40368" x2="47873" y2="53485"/>
                        <a14:foregroundMark x1="47873" y1="53485" x2="50311" y2="43175"/>
                        <a14:foregroundMark x1="50311" y1="43175" x2="67220" y2="50726"/>
                        <a14:foregroundMark x1="67220" y1="50726" x2="56276" y2="48064"/>
                        <a14:foregroundMark x1="56276" y1="48064" x2="55913" y2="47822"/>
                        <a14:foregroundMark x1="41183" y1="44724" x2="41183" y2="44724"/>
                        <a14:foregroundMark x1="36411" y1="41094" x2="36411" y2="41094"/>
                        <a14:foregroundMark x1="41027" y1="37318" x2="35477" y2="42740"/>
                        <a14:foregroundMark x1="35477" y1="42740" x2="34855" y2="45111"/>
                        <a14:foregroundMark x1="52023" y1="43224" x2="39367" y2="44724"/>
                        <a14:foregroundMark x1="39367" y1="44724" x2="38434" y2="51839"/>
                        <a14:foregroundMark x1="34855" y1="64521" x2="62293" y2="62682"/>
                        <a14:foregroundMark x1="62293" y1="62682" x2="66286" y2="62778"/>
                        <a14:foregroundMark x1="35737" y1="66941" x2="49637" y2="67619"/>
                        <a14:foregroundMark x1="49637" y1="67619" x2="63849" y2="66796"/>
                        <a14:foregroundMark x1="75674" y1="69652" x2="51608" y2="77977"/>
                        <a14:foregroundMark x1="51608" y1="77977" x2="42946" y2="78122"/>
                        <a14:foregroundMark x1="42946" y1="78122" x2="29979" y2="73766"/>
                        <a14:foregroundMark x1="29979" y1="73766" x2="26193" y2="71249"/>
                        <a14:foregroundMark x1="28475" y1="71636" x2="44243" y2="76621"/>
                        <a14:foregroundMark x1="48392" y1="78945" x2="61151" y2="75895"/>
                        <a14:foregroundMark x1="61151" y1="75895" x2="62552" y2="75024"/>
                        <a14:foregroundMark x1="79305" y1="66796" x2="79305" y2="36883"/>
                        <a14:foregroundMark x1="79305" y1="36883" x2="70539" y2="29042"/>
                        <a14:foregroundMark x1="70539" y1="29042" x2="50985" y2="23040"/>
                        <a14:foregroundMark x1="50985" y1="23040" x2="20280" y2="35286"/>
                        <a14:foregroundMark x1="46369" y1="34995" x2="46369" y2="34995"/>
                        <a14:foregroundMark x1="27178" y1="31268" x2="27178" y2="31268"/>
                        <a14:foregroundMark x1="36151" y1="27057" x2="44243" y2="25073"/>
                        <a14:foregroundMark x1="41909" y1="13892" x2="41909" y2="13892"/>
                        <a14:foregroundMark x1="37604" y1="12924" x2="43517" y2="12778"/>
                        <a14:foregroundMark x1="55757" y1="13214" x2="61566" y2="13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61" y="1268760"/>
            <a:ext cx="3392278" cy="36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"/>
    </mc:Choice>
    <mc:Fallback xmlns="">
      <p:transition spd="slow" advTm="17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1B2747-048E-1912-997C-4DC3E2C9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852936"/>
            <a:ext cx="7858180" cy="4286280"/>
          </a:xfrm>
        </p:spPr>
        <p:txBody>
          <a:bodyPr/>
          <a:lstStyle/>
          <a:p>
            <a:r>
              <a:rPr lang="fr-FR" sz="1600" i="1" dirty="0">
                <a:solidFill>
                  <a:schemeClr val="tx1"/>
                </a:solidFill>
                <a:latin typeface="Optos"/>
              </a:rPr>
              <a:t>Les exclusions temporaires sont autorisées pour certaines ou toutes les </a:t>
            </a:r>
          </a:p>
          <a:p>
            <a:r>
              <a:rPr lang="fr-FR" sz="1600" i="1" dirty="0">
                <a:solidFill>
                  <a:schemeClr val="tx1"/>
                </a:solidFill>
                <a:latin typeface="Optos"/>
              </a:rPr>
              <a:t>infractions passibles d’avertissement (carton jaune) dans les catégories de </a:t>
            </a:r>
          </a:p>
          <a:p>
            <a:r>
              <a:rPr lang="fr-FR" sz="1600" i="1" dirty="0">
                <a:solidFill>
                  <a:schemeClr val="tx1"/>
                </a:solidFill>
                <a:latin typeface="Optos"/>
              </a:rPr>
              <a:t>jeunes, vétérans, handicapés et dans le football de base, sous réserve de leur </a:t>
            </a:r>
          </a:p>
          <a:p>
            <a:r>
              <a:rPr lang="fr-FR" sz="1600" i="1" dirty="0">
                <a:solidFill>
                  <a:schemeClr val="tx1"/>
                </a:solidFill>
                <a:latin typeface="Optos"/>
              </a:rPr>
              <a:t>approbation par l’entité organisant la compétition (fédération nationale, </a:t>
            </a:r>
          </a:p>
          <a:p>
            <a:r>
              <a:rPr lang="fr-FR" sz="1600" i="1" dirty="0">
                <a:solidFill>
                  <a:schemeClr val="tx1"/>
                </a:solidFill>
                <a:latin typeface="Optos"/>
              </a:rPr>
              <a:t>confédération ou FIFA, le cas échéant). </a:t>
            </a:r>
          </a:p>
          <a:p>
            <a:r>
              <a:rPr lang="fr-FR" sz="1600" i="1" dirty="0">
                <a:solidFill>
                  <a:schemeClr val="tx1"/>
                </a:solidFill>
                <a:latin typeface="Optos"/>
              </a:rPr>
              <a:t>La 138</a:t>
            </a:r>
            <a:r>
              <a:rPr lang="fr-FR" sz="1600" i="1" baseline="30000" dirty="0">
                <a:solidFill>
                  <a:schemeClr val="tx1"/>
                </a:solidFill>
                <a:latin typeface="Optos"/>
              </a:rPr>
              <a:t>e</a:t>
            </a:r>
            <a:r>
              <a:rPr lang="fr-FR" sz="1600" i="1" dirty="0">
                <a:solidFill>
                  <a:schemeClr val="tx1"/>
                </a:solidFill>
                <a:latin typeface="Optos"/>
              </a:rPr>
              <a:t> assemblée générale annuelle de l’IFAB a également approuvé une </a:t>
            </a:r>
          </a:p>
          <a:p>
            <a:r>
              <a:rPr lang="fr-FR" sz="1600" i="1" dirty="0">
                <a:solidFill>
                  <a:schemeClr val="tx1"/>
                </a:solidFill>
                <a:latin typeface="Optos"/>
              </a:rPr>
              <a:t>version révisée des « Directives pour les exclusions temporaires », qui </a:t>
            </a:r>
          </a:p>
          <a:p>
            <a:r>
              <a:rPr lang="fr-FR" sz="1600" i="1" dirty="0">
                <a:solidFill>
                  <a:schemeClr val="tx1"/>
                </a:solidFill>
                <a:latin typeface="Optos"/>
              </a:rPr>
              <a:t>entreront en vigueur au 1er juillet 2024 – tout comme les amendements aux </a:t>
            </a:r>
          </a:p>
          <a:p>
            <a:r>
              <a:rPr lang="fr-FR" sz="1600" i="1" dirty="0">
                <a:solidFill>
                  <a:schemeClr val="tx1"/>
                </a:solidFill>
                <a:latin typeface="Optos"/>
              </a:rPr>
              <a:t>Lois du Jeu – mais pourront être introduites plus tôt.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52A48E-FA2E-C040-5FE6-F72BCA8EF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7744" y="358729"/>
            <a:ext cx="5125350" cy="2507365"/>
          </a:xfrm>
          <a:prstGeom prst="rect">
            <a:avLst/>
          </a:prstGeom>
        </p:spPr>
      </p:pic>
      <p:pic>
        <p:nvPicPr>
          <p:cNvPr id="2" name="Image 1" descr="Une image contenant symbole, Emblème, logo, écusson&#10;&#10;Le contenu généré par l’IA peut être incorrect.">
            <a:extLst>
              <a:ext uri="{FF2B5EF4-FFF2-40B4-BE49-F238E27FC236}">
                <a16:creationId xmlns:a16="http://schemas.microsoft.com/office/drawing/2014/main" id="{36BEB34E-B6C6-16FA-0D53-6CF1EC56E6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156" y1="34221" x2="62915" y2="40368"/>
                        <a14:foregroundMark x1="62915" y1="40368" x2="47873" y2="53485"/>
                        <a14:foregroundMark x1="47873" y1="53485" x2="50311" y2="43175"/>
                        <a14:foregroundMark x1="50311" y1="43175" x2="67220" y2="50726"/>
                        <a14:foregroundMark x1="67220" y1="50726" x2="56276" y2="48064"/>
                        <a14:foregroundMark x1="56276" y1="48064" x2="55913" y2="47822"/>
                        <a14:foregroundMark x1="41183" y1="44724" x2="41183" y2="44724"/>
                        <a14:foregroundMark x1="36411" y1="41094" x2="36411" y2="41094"/>
                        <a14:foregroundMark x1="41027" y1="37318" x2="35477" y2="42740"/>
                        <a14:foregroundMark x1="35477" y1="42740" x2="34855" y2="45111"/>
                        <a14:foregroundMark x1="52023" y1="43224" x2="39367" y2="44724"/>
                        <a14:foregroundMark x1="39367" y1="44724" x2="38434" y2="51839"/>
                        <a14:foregroundMark x1="34855" y1="64521" x2="62293" y2="62682"/>
                        <a14:foregroundMark x1="62293" y1="62682" x2="66286" y2="62778"/>
                        <a14:foregroundMark x1="35737" y1="66941" x2="49637" y2="67619"/>
                        <a14:foregroundMark x1="49637" y1="67619" x2="63849" y2="66796"/>
                        <a14:foregroundMark x1="75674" y1="69652" x2="51608" y2="77977"/>
                        <a14:foregroundMark x1="51608" y1="77977" x2="42946" y2="78122"/>
                        <a14:foregroundMark x1="42946" y1="78122" x2="29979" y2="73766"/>
                        <a14:foregroundMark x1="29979" y1="73766" x2="26193" y2="71249"/>
                        <a14:foregroundMark x1="28475" y1="71636" x2="44243" y2="76621"/>
                        <a14:foregroundMark x1="48392" y1="78945" x2="61151" y2="75895"/>
                        <a14:foregroundMark x1="61151" y1="75895" x2="62552" y2="75024"/>
                        <a14:foregroundMark x1="79305" y1="66796" x2="79305" y2="36883"/>
                        <a14:foregroundMark x1="79305" y1="36883" x2="70539" y2="29042"/>
                        <a14:foregroundMark x1="70539" y1="29042" x2="50985" y2="23040"/>
                        <a14:foregroundMark x1="50985" y1="23040" x2="20280" y2="35286"/>
                        <a14:foregroundMark x1="46369" y1="34995" x2="46369" y2="34995"/>
                        <a14:foregroundMark x1="27178" y1="31268" x2="27178" y2="31268"/>
                        <a14:foregroundMark x1="36151" y1="27057" x2="44243" y2="25073"/>
                        <a14:foregroundMark x1="41909" y1="13892" x2="41909" y2="13892"/>
                        <a14:foregroundMark x1="37604" y1="12924" x2="43517" y2="12778"/>
                        <a14:foregroundMark x1="55757" y1="13214" x2="61566" y2="13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079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C2921C8F-00AB-FFCF-AFE8-A8E90635F29A}"/>
              </a:ext>
            </a:extLst>
          </p:cNvPr>
          <p:cNvSpPr/>
          <p:nvPr/>
        </p:nvSpPr>
        <p:spPr bwMode="auto">
          <a:xfrm>
            <a:off x="1187624" y="1019552"/>
            <a:ext cx="7776864" cy="6795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12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Loi 5. Arbitre : </a:t>
            </a:r>
            <a:endParaRPr lang="fr-FR" sz="1200" i="1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5.3 Pouvoirs et devoirs – Approche disciplinaire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D8ECF9-4345-E9BE-233A-0893D737AF72}"/>
              </a:ext>
            </a:extLst>
          </p:cNvPr>
          <p:cNvSpPr txBox="1"/>
          <p:nvPr/>
        </p:nvSpPr>
        <p:spPr>
          <a:xfrm>
            <a:off x="1187624" y="63610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QUI SANCTIONNE </a:t>
            </a:r>
            <a:r>
              <a:rPr lang="fr-FR" b="1" dirty="0"/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D4FBC9-2772-0761-CC31-0ADB886F863B}"/>
              </a:ext>
            </a:extLst>
          </p:cNvPr>
          <p:cNvSpPr txBox="1"/>
          <p:nvPr/>
        </p:nvSpPr>
        <p:spPr>
          <a:xfrm>
            <a:off x="1187624" y="2037766"/>
            <a:ext cx="4576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/>
              <a:t>QUI PEUT ETRE SANCTIONNE </a:t>
            </a:r>
            <a:r>
              <a:rPr lang="fr-FR" b="1" dirty="0"/>
              <a:t>?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2921C8F-00AB-FFCF-AFE8-A8E90635F29A}"/>
              </a:ext>
            </a:extLst>
          </p:cNvPr>
          <p:cNvSpPr/>
          <p:nvPr/>
        </p:nvSpPr>
        <p:spPr bwMode="auto">
          <a:xfrm>
            <a:off x="1187624" y="2430469"/>
            <a:ext cx="7200800" cy="13386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exclusions temporaires s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’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appliquent 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à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tous les joueurs (y compris les gardiens de but) et concernent les infractions commises par un remplaçant ou par un joueur remplacé ainsi que les officiels d’équipes.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CQFC: </a:t>
            </a:r>
            <a:r>
              <a:rPr lang="fr-FR" sz="1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Toutes les personnes inscrites sur la FMI</a:t>
            </a:r>
            <a:endParaRPr lang="fr-FR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38B649-D441-50E1-742A-8218521A53AE}"/>
              </a:ext>
            </a:extLst>
          </p:cNvPr>
          <p:cNvSpPr txBox="1"/>
          <p:nvPr/>
        </p:nvSpPr>
        <p:spPr>
          <a:xfrm>
            <a:off x="1187624" y="3893456"/>
            <a:ext cx="4576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/>
              <a:t>A QUEL MOMENT</a:t>
            </a:r>
            <a:r>
              <a:rPr lang="fr-FR" b="1" dirty="0"/>
              <a:t>?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F0662B9-2614-C228-3EF9-CCE7C237AC6B}"/>
              </a:ext>
            </a:extLst>
          </p:cNvPr>
          <p:cNvSpPr/>
          <p:nvPr/>
        </p:nvSpPr>
        <p:spPr bwMode="auto">
          <a:xfrm>
            <a:off x="1208922" y="4262788"/>
            <a:ext cx="7200800" cy="13386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L’arbitre a autorité pour </a:t>
            </a:r>
            <a:r>
              <a:rPr lang="fr-FR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signifier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une exclusion temporairement à </a:t>
            </a:r>
            <a:r>
              <a:rPr lang="fr-F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fr-FR" sz="1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outes les personnes inscrites sur la FMI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dès le début du match et jusqu’après la fin du match, y compris pendant la mi-temps, la prolongation</a:t>
            </a:r>
            <a:r>
              <a:rPr lang="fr-FR" sz="1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En revanche, pas applicable pendant l’épreuve des Tirs au But.</a:t>
            </a: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3" name="Image 2" descr="Une image contenant symbole, Emblème, logo, écusson&#10;&#10;Le contenu généré par l’IA peut être incorrect.">
            <a:extLst>
              <a:ext uri="{FF2B5EF4-FFF2-40B4-BE49-F238E27FC236}">
                <a16:creationId xmlns:a16="http://schemas.microsoft.com/office/drawing/2014/main" id="{E3AD1EC6-C5DD-688F-E959-AC2145BFA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5156" y1="34221" x2="62915" y2="40368"/>
                        <a14:foregroundMark x1="62915" y1="40368" x2="47873" y2="53485"/>
                        <a14:foregroundMark x1="47873" y1="53485" x2="50311" y2="43175"/>
                        <a14:foregroundMark x1="50311" y1="43175" x2="67220" y2="50726"/>
                        <a14:foregroundMark x1="67220" y1="50726" x2="56276" y2="48064"/>
                        <a14:foregroundMark x1="56276" y1="48064" x2="55913" y2="47822"/>
                        <a14:foregroundMark x1="41183" y1="44724" x2="41183" y2="44724"/>
                        <a14:foregroundMark x1="36411" y1="41094" x2="36411" y2="41094"/>
                        <a14:foregroundMark x1="41027" y1="37318" x2="35477" y2="42740"/>
                        <a14:foregroundMark x1="35477" y1="42740" x2="34855" y2="45111"/>
                        <a14:foregroundMark x1="52023" y1="43224" x2="39367" y2="44724"/>
                        <a14:foregroundMark x1="39367" y1="44724" x2="38434" y2="51839"/>
                        <a14:foregroundMark x1="34855" y1="64521" x2="62293" y2="62682"/>
                        <a14:foregroundMark x1="62293" y1="62682" x2="66286" y2="62778"/>
                        <a14:foregroundMark x1="35737" y1="66941" x2="49637" y2="67619"/>
                        <a14:foregroundMark x1="49637" y1="67619" x2="63849" y2="66796"/>
                        <a14:foregroundMark x1="75674" y1="69652" x2="51608" y2="77977"/>
                        <a14:foregroundMark x1="51608" y1="77977" x2="42946" y2="78122"/>
                        <a14:foregroundMark x1="42946" y1="78122" x2="29979" y2="73766"/>
                        <a14:foregroundMark x1="29979" y1="73766" x2="26193" y2="71249"/>
                        <a14:foregroundMark x1="28475" y1="71636" x2="44243" y2="76621"/>
                        <a14:foregroundMark x1="48392" y1="78945" x2="61151" y2="75895"/>
                        <a14:foregroundMark x1="61151" y1="75895" x2="62552" y2="75024"/>
                        <a14:foregroundMark x1="79305" y1="66796" x2="79305" y2="36883"/>
                        <a14:foregroundMark x1="79305" y1="36883" x2="70539" y2="29042"/>
                        <a14:foregroundMark x1="70539" y1="29042" x2="50985" y2="23040"/>
                        <a14:foregroundMark x1="50985" y1="23040" x2="20280" y2="35286"/>
                        <a14:foregroundMark x1="46369" y1="34995" x2="46369" y2="34995"/>
                        <a14:foregroundMark x1="27178" y1="31268" x2="27178" y2="31268"/>
                        <a14:foregroundMark x1="36151" y1="27057" x2="44243" y2="25073"/>
                        <a14:foregroundMark x1="41909" y1="13892" x2="41909" y2="13892"/>
                        <a14:foregroundMark x1="37604" y1="12924" x2="43517" y2="12778"/>
                        <a14:foregroundMark x1="55757" y1="13214" x2="61566" y2="13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079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3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E1FF407-71DD-EBC9-0FBB-CA2D170E30ED}"/>
              </a:ext>
            </a:extLst>
          </p:cNvPr>
          <p:cNvSpPr txBox="1"/>
          <p:nvPr/>
        </p:nvSpPr>
        <p:spPr>
          <a:xfrm>
            <a:off x="1259632" y="8367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/>
              <a:t>POUR QUELLES RAISONS </a:t>
            </a:r>
            <a:r>
              <a:rPr lang="fr-FR" b="1" dirty="0"/>
              <a:t>?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21260A-1C16-36D6-3012-DC8F39439BD5}"/>
              </a:ext>
            </a:extLst>
          </p:cNvPr>
          <p:cNvSpPr/>
          <p:nvPr/>
        </p:nvSpPr>
        <p:spPr bwMode="auto">
          <a:xfrm>
            <a:off x="899592" y="1412777"/>
            <a:ext cx="7776864" cy="1224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r>
              <a:rPr lang="fr-FR" sz="12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UNIQUEMENT</a:t>
            </a:r>
            <a:r>
              <a:rPr lang="fr-FR" sz="12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consécutif à un </a:t>
            </a:r>
            <a:r>
              <a:rPr lang="fr-FR" sz="12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AVERTISSEMENT</a:t>
            </a:r>
            <a:r>
              <a:rPr lang="fr-FR" sz="12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reçu pour le motif suivant:</a:t>
            </a: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fr-FR" sz="1200" b="1" i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fr-FR" sz="1200" b="1" i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MANIFESTER SA DESAPPROBATION EN PAROLES OU EN ACTES =             CONTESTER LES DECISIONS DE L'ARBITRE </a:t>
            </a: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350F3D-40A3-87B8-CADD-50851A1BFB06}"/>
              </a:ext>
            </a:extLst>
          </p:cNvPr>
          <p:cNvSpPr txBox="1"/>
          <p:nvPr/>
        </p:nvSpPr>
        <p:spPr>
          <a:xfrm>
            <a:off x="1259632" y="29249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/>
              <a:t>MODALITES D’APPLICATION</a:t>
            </a:r>
            <a:r>
              <a:rPr lang="fr-FR" b="1" dirty="0"/>
              <a:t>?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3FD34A2-3555-87AE-1022-A5B27675A3C4}"/>
              </a:ext>
            </a:extLst>
          </p:cNvPr>
          <p:cNvSpPr/>
          <p:nvPr/>
        </p:nvSpPr>
        <p:spPr bwMode="auto">
          <a:xfrm>
            <a:off x="899592" y="3429000"/>
            <a:ext cx="7776864" cy="27363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r>
              <a:rPr lang="fr-FR" sz="12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L’arbitre délivre une sanction disciplinaire = </a:t>
            </a:r>
            <a:r>
              <a:rPr lang="fr-FR" sz="12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CARTON JAUNE + GESTUELLE </a:t>
            </a:r>
            <a:r>
              <a:rPr lang="fr-FR" sz="12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montrant les </a:t>
            </a:r>
            <a:r>
              <a:rPr lang="fr-FR" sz="12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BANCS de TOUCHE</a:t>
            </a: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fr-FR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effectLst/>
                <a:latin typeface="Optos"/>
                <a:ea typeface="Microsoft YaHei" charset="-122"/>
              </a:rPr>
              <a:t>Le joueur fautif doit observer une période de 10 minutes sur le banc de touche. Le carton jaune sera notifié par l’officiel sur la FMI.</a:t>
            </a: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effectLst/>
                <a:latin typeface="Optos"/>
                <a:ea typeface="Microsoft YaHei" charset="-122"/>
              </a:rPr>
              <a:t>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1200" dirty="0">
                <a:latin typeface="Optos"/>
                <a:ea typeface="Microsoft YaHei" charset="-122"/>
              </a:rPr>
              <a:t>-  A l'issue de ces 10 minutes, il pourra revenir avec l</a:t>
            </a:r>
            <a:r>
              <a:rPr lang="fr-FR" sz="1200" b="1" dirty="0">
                <a:latin typeface="Optos"/>
                <a:ea typeface="Microsoft YaHei" charset="-122"/>
              </a:rPr>
              <a:t>’accord de l’arbitre </a:t>
            </a:r>
            <a:r>
              <a:rPr lang="fr-FR" sz="1200" dirty="0">
                <a:latin typeface="Optos"/>
                <a:ea typeface="Microsoft YaHei" charset="-122"/>
              </a:rPr>
              <a:t>cad au niveau de la ligne médiane depuis la ligne de touche et lorsque le ballon n'est pas dans la zone de jeu à proximité des bancs (pour ne pas influencer le jeu), procédure identique à un joueur blessé.</a:t>
            </a:r>
            <a:endParaRPr kumimoji="0" lang="fr-FR" sz="1200" b="0" i="0" u="none" strike="noStrike" cap="none" normalizeH="0" baseline="0" dirty="0">
              <a:ln>
                <a:noFill/>
              </a:ln>
              <a:effectLst/>
              <a:latin typeface="Optos"/>
              <a:ea typeface="Microsoft YaHei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2" name="Image 1" descr="Une image contenant symbole, Emblème, logo, écusson&#10;&#10;Le contenu généré par l’IA peut être incorrect.">
            <a:extLst>
              <a:ext uri="{FF2B5EF4-FFF2-40B4-BE49-F238E27FC236}">
                <a16:creationId xmlns:a16="http://schemas.microsoft.com/office/drawing/2014/main" id="{9255F1D1-0346-4F9E-A25F-09E553881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5156" y1="34221" x2="62915" y2="40368"/>
                        <a14:foregroundMark x1="62915" y1="40368" x2="47873" y2="53485"/>
                        <a14:foregroundMark x1="47873" y1="53485" x2="50311" y2="43175"/>
                        <a14:foregroundMark x1="50311" y1="43175" x2="67220" y2="50726"/>
                        <a14:foregroundMark x1="67220" y1="50726" x2="56276" y2="48064"/>
                        <a14:foregroundMark x1="56276" y1="48064" x2="55913" y2="47822"/>
                        <a14:foregroundMark x1="41183" y1="44724" x2="41183" y2="44724"/>
                        <a14:foregroundMark x1="36411" y1="41094" x2="36411" y2="41094"/>
                        <a14:foregroundMark x1="41027" y1="37318" x2="35477" y2="42740"/>
                        <a14:foregroundMark x1="35477" y1="42740" x2="34855" y2="45111"/>
                        <a14:foregroundMark x1="52023" y1="43224" x2="39367" y2="44724"/>
                        <a14:foregroundMark x1="39367" y1="44724" x2="38434" y2="51839"/>
                        <a14:foregroundMark x1="34855" y1="64521" x2="62293" y2="62682"/>
                        <a14:foregroundMark x1="62293" y1="62682" x2="66286" y2="62778"/>
                        <a14:foregroundMark x1="35737" y1="66941" x2="49637" y2="67619"/>
                        <a14:foregroundMark x1="49637" y1="67619" x2="63849" y2="66796"/>
                        <a14:foregroundMark x1="75674" y1="69652" x2="51608" y2="77977"/>
                        <a14:foregroundMark x1="51608" y1="77977" x2="42946" y2="78122"/>
                        <a14:foregroundMark x1="42946" y1="78122" x2="29979" y2="73766"/>
                        <a14:foregroundMark x1="29979" y1="73766" x2="26193" y2="71249"/>
                        <a14:foregroundMark x1="28475" y1="71636" x2="44243" y2="76621"/>
                        <a14:foregroundMark x1="48392" y1="78945" x2="61151" y2="75895"/>
                        <a14:foregroundMark x1="61151" y1="75895" x2="62552" y2="75024"/>
                        <a14:foregroundMark x1="79305" y1="66796" x2="79305" y2="36883"/>
                        <a14:foregroundMark x1="79305" y1="36883" x2="70539" y2="29042"/>
                        <a14:foregroundMark x1="70539" y1="29042" x2="50985" y2="23040"/>
                        <a14:foregroundMark x1="50985" y1="23040" x2="20280" y2="35286"/>
                        <a14:foregroundMark x1="46369" y1="34995" x2="46369" y2="34995"/>
                        <a14:foregroundMark x1="27178" y1="31268" x2="27178" y2="31268"/>
                        <a14:foregroundMark x1="36151" y1="27057" x2="44243" y2="25073"/>
                        <a14:foregroundMark x1="41909" y1="13892" x2="41909" y2="13892"/>
                        <a14:foregroundMark x1="37604" y1="12924" x2="43517" y2="12778"/>
                        <a14:foregroundMark x1="55757" y1="13214" x2="61566" y2="13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079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8799016-566C-FC87-F099-85E3FF020448}"/>
              </a:ext>
            </a:extLst>
          </p:cNvPr>
          <p:cNvSpPr txBox="1"/>
          <p:nvPr/>
        </p:nvSpPr>
        <p:spPr>
          <a:xfrm>
            <a:off x="1259632" y="8367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/>
              <a:t>CAS PARTICULIERS </a:t>
            </a:r>
            <a:r>
              <a:rPr lang="fr-FR" b="1" dirty="0"/>
              <a:t>?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748C21D-806B-666C-0A1A-1D7AA9D8EA0B}"/>
              </a:ext>
            </a:extLst>
          </p:cNvPr>
          <p:cNvSpPr/>
          <p:nvPr/>
        </p:nvSpPr>
        <p:spPr bwMode="auto">
          <a:xfrm>
            <a:off x="1043608" y="1340768"/>
            <a:ext cx="7776864" cy="4320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r>
              <a:rPr lang="fr-FR" sz="12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Plusieurs joueurs peuvent-ils être sanctionnés d’exclusions temporaires ? </a:t>
            </a:r>
            <a:r>
              <a:rPr lang="fr-FR" sz="12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OUI</a:t>
            </a:r>
            <a:r>
              <a:rPr lang="fr-FR" sz="12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à condition de respecter le </a:t>
            </a:r>
            <a:r>
              <a:rPr lang="fr-FR" sz="12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nbr minimum de joueurs </a:t>
            </a:r>
            <a:r>
              <a:rPr lang="fr-FR" sz="12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qu’autorise la compétition.</a:t>
            </a: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endParaRPr kumimoji="0" lang="fr-FR" sz="1200" b="0" i="1" u="none" strike="noStrike" kern="100" cap="none" normalizeH="0" baseline="0" dirty="0">
              <a:ln>
                <a:noFill/>
              </a:ln>
              <a:effectLst/>
              <a:latin typeface="Aptos" panose="020B0004020202020204" pitchFamily="34" charset="0"/>
              <a:ea typeface="Microsoft YaHei" charset="-122"/>
              <a:cs typeface="Times New Roman" panose="02020603050405020304" pitchFamily="18" charset="0"/>
            </a:endParaRP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Les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officiels d’équipe 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(entraîneurs, dirigeants…) peuvent-ils être sanctionnés d’une exclusion temporaire ?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OUI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, ils recevront un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 AVERTISSEMENT 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et dans ce cas précis l’arbitre demandera au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CAPITAINE de cette équipe 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de purger la sanction de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10 minutes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.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IDEM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 si un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REMPLACANT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 venait à contester les décisions de l’arbitre.</a:t>
            </a: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endParaRPr kumimoji="0" lang="fr-FR" sz="1200" b="0" i="1" u="none" strike="noStrike" kern="100" cap="none" normalizeH="0" baseline="0" dirty="0">
              <a:ln>
                <a:noFill/>
              </a:ln>
              <a:effectLst/>
              <a:latin typeface="Aptos" panose="020B0004020202020204" pitchFamily="34" charset="0"/>
              <a:ea typeface="Microsoft YaHei" charset="-122"/>
              <a:cs typeface="Times New Roman" panose="02020603050405020304" pitchFamily="18" charset="0"/>
            </a:endParaRP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r>
              <a:rPr kumimoji="0" lang="fr-FR" sz="1200" b="0" i="1" u="none" strike="noStrike" kern="100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Un joueur ayant </a:t>
            </a:r>
            <a:r>
              <a:rPr kumimoji="0" lang="fr-FR" sz="1200" b="1" i="1" u="none" strike="noStrike" kern="100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déjà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reçu un AVERTISSEMENT 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dans la rencontre (CAS ou autre), venait à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recevoir un 2</a:t>
            </a:r>
            <a:r>
              <a:rPr lang="fr-FR" sz="1200" b="1" i="1" kern="100" baseline="300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ème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 AVERTISSEMENT pour CONTESTATION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,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Décision ? </a:t>
            </a: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    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Ce joueur sera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exclu</a:t>
            </a: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 (carton rouge) pour avoir reçu 2 avertissements dans le         même match et </a:t>
            </a:r>
            <a:r>
              <a:rPr lang="fr-FR" sz="1200" b="1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quittera le terrain SANS POSSIBILITE  de faire purger la période de 10 minutes par un autre joueur.</a:t>
            </a:r>
            <a:endParaRPr lang="fr-FR" b="1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2" name="Image 1" descr="Une image contenant symbole, Emblème, logo, écusson&#10;&#10;Le contenu généré par l’IA peut être incorrect.">
            <a:extLst>
              <a:ext uri="{FF2B5EF4-FFF2-40B4-BE49-F238E27FC236}">
                <a16:creationId xmlns:a16="http://schemas.microsoft.com/office/drawing/2014/main" id="{2DA9B86D-0251-CF61-CB19-5B7A70F3E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5156" y1="34221" x2="62915" y2="40368"/>
                        <a14:foregroundMark x1="62915" y1="40368" x2="47873" y2="53485"/>
                        <a14:foregroundMark x1="47873" y1="53485" x2="50311" y2="43175"/>
                        <a14:foregroundMark x1="50311" y1="43175" x2="67220" y2="50726"/>
                        <a14:foregroundMark x1="67220" y1="50726" x2="56276" y2="48064"/>
                        <a14:foregroundMark x1="56276" y1="48064" x2="55913" y2="47822"/>
                        <a14:foregroundMark x1="41183" y1="44724" x2="41183" y2="44724"/>
                        <a14:foregroundMark x1="36411" y1="41094" x2="36411" y2="41094"/>
                        <a14:foregroundMark x1="41027" y1="37318" x2="35477" y2="42740"/>
                        <a14:foregroundMark x1="35477" y1="42740" x2="34855" y2="45111"/>
                        <a14:foregroundMark x1="52023" y1="43224" x2="39367" y2="44724"/>
                        <a14:foregroundMark x1="39367" y1="44724" x2="38434" y2="51839"/>
                        <a14:foregroundMark x1="34855" y1="64521" x2="62293" y2="62682"/>
                        <a14:foregroundMark x1="62293" y1="62682" x2="66286" y2="62778"/>
                        <a14:foregroundMark x1="35737" y1="66941" x2="49637" y2="67619"/>
                        <a14:foregroundMark x1="49637" y1="67619" x2="63849" y2="66796"/>
                        <a14:foregroundMark x1="75674" y1="69652" x2="51608" y2="77977"/>
                        <a14:foregroundMark x1="51608" y1="77977" x2="42946" y2="78122"/>
                        <a14:foregroundMark x1="42946" y1="78122" x2="29979" y2="73766"/>
                        <a14:foregroundMark x1="29979" y1="73766" x2="26193" y2="71249"/>
                        <a14:foregroundMark x1="28475" y1="71636" x2="44243" y2="76621"/>
                        <a14:foregroundMark x1="48392" y1="78945" x2="61151" y2="75895"/>
                        <a14:foregroundMark x1="61151" y1="75895" x2="62552" y2="75024"/>
                        <a14:foregroundMark x1="79305" y1="66796" x2="79305" y2="36883"/>
                        <a14:foregroundMark x1="79305" y1="36883" x2="70539" y2="29042"/>
                        <a14:foregroundMark x1="70539" y1="29042" x2="50985" y2="23040"/>
                        <a14:foregroundMark x1="50985" y1="23040" x2="20280" y2="35286"/>
                        <a14:foregroundMark x1="46369" y1="34995" x2="46369" y2="34995"/>
                        <a14:foregroundMark x1="27178" y1="31268" x2="27178" y2="31268"/>
                        <a14:foregroundMark x1="36151" y1="27057" x2="44243" y2="25073"/>
                        <a14:foregroundMark x1="41909" y1="13892" x2="41909" y2="13892"/>
                        <a14:foregroundMark x1="37604" y1="12924" x2="43517" y2="12778"/>
                        <a14:foregroundMark x1="55757" y1="13214" x2="61566" y2="13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079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B7007-7EEC-39A1-6E78-BB4A23F43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95D62AD-8CC4-3475-7F56-68D8336587B3}"/>
              </a:ext>
            </a:extLst>
          </p:cNvPr>
          <p:cNvSpPr txBox="1"/>
          <p:nvPr/>
        </p:nvSpPr>
        <p:spPr>
          <a:xfrm>
            <a:off x="1259632" y="8367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/>
              <a:t>CAS PARTICULIERS SUITE </a:t>
            </a:r>
            <a:r>
              <a:rPr lang="fr-FR" b="1" dirty="0"/>
              <a:t>?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09E1D39-7C60-80C3-CD51-7B7A1458DAE4}"/>
              </a:ext>
            </a:extLst>
          </p:cNvPr>
          <p:cNvSpPr/>
          <p:nvPr/>
        </p:nvSpPr>
        <p:spPr bwMode="auto">
          <a:xfrm>
            <a:off x="1043608" y="1340768"/>
            <a:ext cx="7776864" cy="4320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r>
              <a:rPr lang="fr-FR" sz="12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 du gardien de but</a:t>
            </a:r>
            <a:r>
              <a:rPr lang="fr-FR" sz="12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idem que pour les joueurs, ce dernier devra sortir 10’. Un autre joueur de terrain deviendra gardien le temps de l’exclusion. En revanche, retour possible sur le terrain au 1</a:t>
            </a:r>
            <a:r>
              <a:rPr lang="fr-FR" sz="1200" i="1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</a:t>
            </a:r>
            <a:r>
              <a:rPr lang="fr-FR" sz="12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arrêt de jeu qui suit la fin des 10’ pour laisser le temps nécessaire au gardien de revêtir sa tenue et ses gants.</a:t>
            </a: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fr-FR" sz="1200" i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r>
              <a:rPr lang="fr-FR" sz="1200" i="1" kern="100" dirty="0">
                <a:latin typeface="Aptos" panose="020B0004020202020204" pitchFamily="34" charset="0"/>
                <a:ea typeface="Microsoft YaHei" charset="-122"/>
                <a:cs typeface="Times New Roman" panose="02020603050405020304" pitchFamily="18" charset="0"/>
              </a:rPr>
              <a:t>Les éducateurs ont la possibilité à l’issue des 10’ de remplacer ce joueur exclu par un remplaçant mais devra attendre un arrêt de jeu pour lancer la procédure de remplacement.</a:t>
            </a:r>
            <a:endParaRPr lang="fr-FR" sz="1200" dirty="0">
              <a:latin typeface="Aptos" panose="020B0004020202020204" pitchFamily="34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sz="1200" dirty="0">
              <a:latin typeface="Aptos" panose="020B0004020202020204" pitchFamily="34" charset="0"/>
              <a:ea typeface="Microsoft YaHei" charset="-122"/>
            </a:endParaRP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r>
              <a:rPr lang="fr-FR" sz="1200" b="1" dirty="0">
                <a:latin typeface="Aptos" panose="020B0004020202020204" pitchFamily="34" charset="0"/>
                <a:ea typeface="Microsoft YaHei" charset="-122"/>
              </a:rPr>
              <a:t>Exclusion Mi-temps et fin de match (le temps additionnel est compté dans les 10’)</a:t>
            </a:r>
            <a:r>
              <a:rPr lang="fr-FR" sz="1200" dirty="0">
                <a:latin typeface="Aptos" panose="020B0004020202020204" pitchFamily="34" charset="0"/>
                <a:ea typeface="Microsoft YaHei" charset="-122"/>
              </a:rPr>
              <a:t>: le joueur devra purger 10’ en temps de jeu; par exemple: exclusion temporaire à la 40’ minute: le joueur restera la fin de la 1</a:t>
            </a:r>
            <a:r>
              <a:rPr lang="fr-FR" sz="1200" baseline="30000" dirty="0">
                <a:latin typeface="Aptos" panose="020B0004020202020204" pitchFamily="34" charset="0"/>
                <a:ea typeface="Microsoft YaHei" charset="-122"/>
              </a:rPr>
              <a:t>ère</a:t>
            </a:r>
            <a:r>
              <a:rPr lang="fr-FR" sz="1200" dirty="0">
                <a:latin typeface="Aptos" panose="020B0004020202020204" pitchFamily="34" charset="0"/>
                <a:ea typeface="Microsoft YaHei" charset="-122"/>
              </a:rPr>
              <a:t> période soit 5’ + temps additionnel (ex: 3’); le temps soit 2’ restant sera à décompter lors du début de la 2sd période. </a:t>
            </a: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</a:pPr>
            <a:r>
              <a:rPr lang="fr-FR" sz="1200" dirty="0">
                <a:latin typeface="Aptos" panose="020B0004020202020204" pitchFamily="34" charset="0"/>
                <a:ea typeface="Microsoft YaHei" charset="-122"/>
              </a:rPr>
              <a:t>Si exclusion en fin de match ( moins de 10’ à jouer), le joueur terminera la rencontre sur le banc</a:t>
            </a:r>
          </a:p>
        </p:txBody>
      </p:sp>
      <p:pic>
        <p:nvPicPr>
          <p:cNvPr id="2" name="Image 1" descr="Une image contenant symbole, Emblème, logo, écusson&#10;&#10;Le contenu généré par l’IA peut être incorrect.">
            <a:extLst>
              <a:ext uri="{FF2B5EF4-FFF2-40B4-BE49-F238E27FC236}">
                <a16:creationId xmlns:a16="http://schemas.microsoft.com/office/drawing/2014/main" id="{65AC2AE5-E6AA-80A5-6596-92F66C493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5156" y1="34221" x2="62915" y2="40368"/>
                        <a14:foregroundMark x1="62915" y1="40368" x2="47873" y2="53485"/>
                        <a14:foregroundMark x1="47873" y1="53485" x2="50311" y2="43175"/>
                        <a14:foregroundMark x1="50311" y1="43175" x2="67220" y2="50726"/>
                        <a14:foregroundMark x1="67220" y1="50726" x2="56276" y2="48064"/>
                        <a14:foregroundMark x1="56276" y1="48064" x2="55913" y2="47822"/>
                        <a14:foregroundMark x1="41183" y1="44724" x2="41183" y2="44724"/>
                        <a14:foregroundMark x1="36411" y1="41094" x2="36411" y2="41094"/>
                        <a14:foregroundMark x1="41027" y1="37318" x2="35477" y2="42740"/>
                        <a14:foregroundMark x1="35477" y1="42740" x2="34855" y2="45111"/>
                        <a14:foregroundMark x1="52023" y1="43224" x2="39367" y2="44724"/>
                        <a14:foregroundMark x1="39367" y1="44724" x2="38434" y2="51839"/>
                        <a14:foregroundMark x1="34855" y1="64521" x2="62293" y2="62682"/>
                        <a14:foregroundMark x1="62293" y1="62682" x2="66286" y2="62778"/>
                        <a14:foregroundMark x1="35737" y1="66941" x2="49637" y2="67619"/>
                        <a14:foregroundMark x1="49637" y1="67619" x2="63849" y2="66796"/>
                        <a14:foregroundMark x1="75674" y1="69652" x2="51608" y2="77977"/>
                        <a14:foregroundMark x1="51608" y1="77977" x2="42946" y2="78122"/>
                        <a14:foregroundMark x1="42946" y1="78122" x2="29979" y2="73766"/>
                        <a14:foregroundMark x1="29979" y1="73766" x2="26193" y2="71249"/>
                        <a14:foregroundMark x1="28475" y1="71636" x2="44243" y2="76621"/>
                        <a14:foregroundMark x1="48392" y1="78945" x2="61151" y2="75895"/>
                        <a14:foregroundMark x1="61151" y1="75895" x2="62552" y2="75024"/>
                        <a14:foregroundMark x1="79305" y1="66796" x2="79305" y2="36883"/>
                        <a14:foregroundMark x1="79305" y1="36883" x2="70539" y2="29042"/>
                        <a14:foregroundMark x1="70539" y1="29042" x2="50985" y2="23040"/>
                        <a14:foregroundMark x1="50985" y1="23040" x2="20280" y2="35286"/>
                        <a14:foregroundMark x1="46369" y1="34995" x2="46369" y2="34995"/>
                        <a14:foregroundMark x1="27178" y1="31268" x2="27178" y2="31268"/>
                        <a14:foregroundMark x1="36151" y1="27057" x2="44243" y2="25073"/>
                        <a14:foregroundMark x1="41909" y1="13892" x2="41909" y2="13892"/>
                        <a14:foregroundMark x1="37604" y1="12924" x2="43517" y2="12778"/>
                        <a14:foregroundMark x1="55757" y1="13214" x2="61566" y2="13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079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2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ercle, capture d’écran, Graphique, symbole&#10;&#10;Description générée automatiquement">
            <a:extLst>
              <a:ext uri="{FF2B5EF4-FFF2-40B4-BE49-F238E27FC236}">
                <a16:creationId xmlns:a16="http://schemas.microsoft.com/office/drawing/2014/main" id="{82F66FEE-FB0E-991D-DC0C-EC816AC4A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6738" y="980728"/>
            <a:ext cx="4150523" cy="4148778"/>
          </a:xfrm>
          <a:prstGeom prst="rect">
            <a:avLst/>
          </a:prstGeom>
        </p:spPr>
      </p:pic>
      <p:pic>
        <p:nvPicPr>
          <p:cNvPr id="2" name="Image 1" descr="Une image contenant symbole, Emblème, logo, écusson&#10;&#10;Le contenu généré par l’IA peut être incorrect.">
            <a:extLst>
              <a:ext uri="{FF2B5EF4-FFF2-40B4-BE49-F238E27FC236}">
                <a16:creationId xmlns:a16="http://schemas.microsoft.com/office/drawing/2014/main" id="{BDC086DC-862D-8E12-9A67-DC0D2E443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156" y1="34221" x2="62915" y2="40368"/>
                        <a14:foregroundMark x1="62915" y1="40368" x2="47873" y2="53485"/>
                        <a14:foregroundMark x1="47873" y1="53485" x2="50311" y2="43175"/>
                        <a14:foregroundMark x1="50311" y1="43175" x2="67220" y2="50726"/>
                        <a14:foregroundMark x1="67220" y1="50726" x2="56276" y2="48064"/>
                        <a14:foregroundMark x1="56276" y1="48064" x2="55913" y2="47822"/>
                        <a14:foregroundMark x1="41183" y1="44724" x2="41183" y2="44724"/>
                        <a14:foregroundMark x1="36411" y1="41094" x2="36411" y2="41094"/>
                        <a14:foregroundMark x1="41027" y1="37318" x2="35477" y2="42740"/>
                        <a14:foregroundMark x1="35477" y1="42740" x2="34855" y2="45111"/>
                        <a14:foregroundMark x1="52023" y1="43224" x2="39367" y2="44724"/>
                        <a14:foregroundMark x1="39367" y1="44724" x2="38434" y2="51839"/>
                        <a14:foregroundMark x1="34855" y1="64521" x2="62293" y2="62682"/>
                        <a14:foregroundMark x1="62293" y1="62682" x2="66286" y2="62778"/>
                        <a14:foregroundMark x1="35737" y1="66941" x2="49637" y2="67619"/>
                        <a14:foregroundMark x1="49637" y1="67619" x2="63849" y2="66796"/>
                        <a14:foregroundMark x1="75674" y1="69652" x2="51608" y2="77977"/>
                        <a14:foregroundMark x1="51608" y1="77977" x2="42946" y2="78122"/>
                        <a14:foregroundMark x1="42946" y1="78122" x2="29979" y2="73766"/>
                        <a14:foregroundMark x1="29979" y1="73766" x2="26193" y2="71249"/>
                        <a14:foregroundMark x1="28475" y1="71636" x2="44243" y2="76621"/>
                        <a14:foregroundMark x1="48392" y1="78945" x2="61151" y2="75895"/>
                        <a14:foregroundMark x1="61151" y1="75895" x2="62552" y2="75024"/>
                        <a14:foregroundMark x1="79305" y1="66796" x2="79305" y2="36883"/>
                        <a14:foregroundMark x1="79305" y1="36883" x2="70539" y2="29042"/>
                        <a14:foregroundMark x1="70539" y1="29042" x2="50985" y2="23040"/>
                        <a14:foregroundMark x1="50985" y1="23040" x2="20280" y2="35286"/>
                        <a14:foregroundMark x1="46369" y1="34995" x2="46369" y2="34995"/>
                        <a14:foregroundMark x1="27178" y1="31268" x2="27178" y2="31268"/>
                        <a14:foregroundMark x1="36151" y1="27057" x2="44243" y2="25073"/>
                        <a14:foregroundMark x1="41909" y1="13892" x2="41909" y2="13892"/>
                        <a14:foregroundMark x1="37604" y1="12924" x2="43517" y2="12778"/>
                        <a14:foregroundMark x1="55757" y1="13214" x2="61566" y2="13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079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93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595F87F7C404CAF6A6508390E05D3" ma:contentTypeVersion="16" ma:contentTypeDescription="Create a new document." ma:contentTypeScope="" ma:versionID="4966cfe5aeefd6c25924e3ca526003b5">
  <xsd:schema xmlns:xsd="http://www.w3.org/2001/XMLSchema" xmlns:xs="http://www.w3.org/2001/XMLSchema" xmlns:p="http://schemas.microsoft.com/office/2006/metadata/properties" xmlns:ns3="b44bcd4f-9770-4689-8b39-c50af9465407" xmlns:ns4="d0725aa4-3bdb-4318-8bbc-0e703f5df44f" targetNamespace="http://schemas.microsoft.com/office/2006/metadata/properties" ma:root="true" ma:fieldsID="588eff480f1d831a6ae4e553b32b8763" ns3:_="" ns4:_="">
    <xsd:import namespace="b44bcd4f-9770-4689-8b39-c50af9465407"/>
    <xsd:import namespace="d0725aa4-3bdb-4318-8bbc-0e703f5df4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bcd4f-9770-4689-8b39-c50af9465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25aa4-3bdb-4318-8bbc-0e703f5df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4bcd4f-9770-4689-8b39-c50af9465407" xsi:nil="true"/>
  </documentManagement>
</p:properties>
</file>

<file path=customXml/itemProps1.xml><?xml version="1.0" encoding="utf-8"?>
<ds:datastoreItem xmlns:ds="http://schemas.openxmlformats.org/officeDocument/2006/customXml" ds:itemID="{5B56ECEE-4771-404D-B0E7-D7335631A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bcd4f-9770-4689-8b39-c50af9465407"/>
    <ds:schemaRef ds:uri="d0725aa4-3bdb-4318-8bbc-0e703f5df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D8B9AA-FF53-4C81-AFED-FD7E39E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D48C3A-E730-4D5C-8EE7-DE3B3D1575F7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b44bcd4f-9770-4689-8b39-c50af9465407"/>
    <ds:schemaRef ds:uri="http://schemas.openxmlformats.org/package/2006/metadata/core-properties"/>
    <ds:schemaRef ds:uri="d0725aa4-3bdb-4318-8bbc-0e703f5df44f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a390e19c-4bf2-4882-ad15-49f536afac31}" enabled="0" method="" siteId="{a390e19c-4bf2-4882-ad15-49f536afac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694</Words>
  <Application>Microsoft Office PowerPoint</Application>
  <PresentationFormat>Affichage à l'écran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Optos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LAYEC Bertrand</dc:creator>
  <cp:lastModifiedBy>teddy gras</cp:lastModifiedBy>
  <cp:revision>153</cp:revision>
  <cp:lastPrinted>2014-07-08T16:21:07Z</cp:lastPrinted>
  <dcterms:created xsi:type="dcterms:W3CDTF">2014-07-08T16:04:26Z</dcterms:created>
  <dcterms:modified xsi:type="dcterms:W3CDTF">2025-09-09T09:11:23Z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0x0101000D2595F87F7C404CAF6A6508390E05D3</vt:lpwstr>
  </property>
</Properties>
</file>